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890" autoAdjust="0"/>
  </p:normalViewPr>
  <p:slideViewPr>
    <p:cSldViewPr>
      <p:cViewPr varScale="1">
        <p:scale>
          <a:sx n="57" d="100"/>
          <a:sy n="57" d="100"/>
        </p:scale>
        <p:origin x="21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DA3E9-75CB-4781-AA0E-4548255ED060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F1EFD-4DB2-43D0-B7EF-67A500379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31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6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828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تتا:</a:t>
            </a:r>
            <a:r>
              <a:rPr lang="fa-IR" baseline="0" dirty="0" smtClean="0"/>
              <a:t> تعداد پارامترها.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7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فضای بزرگ از یک نقطه رندم شروع میکنیم و </a:t>
            </a:r>
            <a:r>
              <a:rPr lang="en-US" baseline="0" dirty="0" smtClean="0"/>
              <a:t>loss</a:t>
            </a:r>
            <a:r>
              <a:rPr lang="fa-IR" baseline="0" dirty="0" smtClean="0"/>
              <a:t> رو حساب میکنیم. </a:t>
            </a:r>
          </a:p>
          <a:p>
            <a:pPr algn="r" rtl="1"/>
            <a:r>
              <a:rPr lang="fa-IR" baseline="0" dirty="0" smtClean="0"/>
              <a:t>این تابع نهایی تا زمانی درسته که دلتا تتا مقدار کوچکی باشه. در جهتی برو که </a:t>
            </a:r>
            <a:r>
              <a:rPr lang="en-US" baseline="0" dirty="0" smtClean="0"/>
              <a:t>loss</a:t>
            </a:r>
            <a:r>
              <a:rPr lang="fa-IR" baseline="0" dirty="0" smtClean="0"/>
              <a:t> کم بشه یعنی اگه مشتق مثبت بود بیا چپ و اگه منفی بود بیا راست.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6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90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96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r" rtl="1">
              <a:buFontTx/>
              <a:buNone/>
            </a:pPr>
            <a:r>
              <a:rPr lang="fa-IR" baseline="0" dirty="0" smtClean="0"/>
              <a:t>هر افزایشی ... =&gt; همیشه خطی و حتی یکنوا نیست.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81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20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B1w2</a:t>
            </a:r>
            <a:r>
              <a:rPr lang="fa-IR" baseline="0" dirty="0" smtClean="0"/>
              <a:t> چون </a:t>
            </a:r>
            <a:r>
              <a:rPr lang="en-US" baseline="0" dirty="0" smtClean="0"/>
              <a:t>X</a:t>
            </a:r>
            <a:r>
              <a:rPr lang="fa-IR" baseline="0" dirty="0" smtClean="0"/>
              <a:t> نداره و همچنین ابعادش با </a:t>
            </a:r>
            <a:r>
              <a:rPr lang="en-US" baseline="0" dirty="0" smtClean="0"/>
              <a:t>b2</a:t>
            </a:r>
            <a:r>
              <a:rPr lang="fa-IR" baseline="0" dirty="0" smtClean="0"/>
              <a:t> یکسانه میشه کلش رو </a:t>
            </a:r>
            <a:r>
              <a:rPr lang="en-US" baseline="0" dirty="0" smtClean="0"/>
              <a:t>b</a:t>
            </a:r>
            <a:r>
              <a:rPr lang="fa-IR" baseline="0" dirty="0" smtClean="0"/>
              <a:t> در نظر گرفت.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44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41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81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6 + 3 پارامتر داریم.</a:t>
            </a:r>
            <a:r>
              <a:rPr lang="fa-IR" baseline="0" dirty="0" smtClean="0"/>
              <a:t> چون هر </a:t>
            </a:r>
            <a:r>
              <a:rPr lang="en-US" baseline="0" dirty="0" smtClean="0"/>
              <a:t>X</a:t>
            </a:r>
            <a:r>
              <a:rPr lang="fa-IR" baseline="0" dirty="0" smtClean="0"/>
              <a:t> یک </a:t>
            </a:r>
            <a:r>
              <a:rPr lang="en-US" baseline="0" dirty="0" smtClean="0"/>
              <a:t>w</a:t>
            </a:r>
            <a:r>
              <a:rPr lang="fa-IR" baseline="0" dirty="0" smtClean="0"/>
              <a:t> میخواهد ولی هر نورون یک </a:t>
            </a:r>
            <a:r>
              <a:rPr lang="en-US" baseline="0" dirty="0" smtClean="0"/>
              <a:t>b</a:t>
            </a:r>
            <a:r>
              <a:rPr lang="fa-IR" baseline="0" dirty="0" smtClean="0"/>
              <a:t> میخواهد.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76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11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32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نیاز داشتیم </a:t>
            </a:r>
            <a:r>
              <a:rPr lang="en-US" dirty="0" smtClean="0"/>
              <a:t>smooth</a:t>
            </a:r>
            <a:r>
              <a:rPr lang="fa-IR" dirty="0" smtClean="0"/>
              <a:t> باشه</a:t>
            </a:r>
            <a:r>
              <a:rPr lang="fa-IR" baseline="0" dirty="0" smtClean="0"/>
              <a:t> نه </a:t>
            </a:r>
            <a:r>
              <a:rPr lang="en-US" baseline="0" dirty="0" smtClean="0"/>
              <a:t>sharp</a:t>
            </a:r>
            <a:r>
              <a:rPr lang="fa-IR" baseline="0" dirty="0" smtClean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94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89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مشتق</a:t>
            </a:r>
            <a:r>
              <a:rPr lang="fa-IR" baseline="0" dirty="0" smtClean="0"/>
              <a:t>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w</a:t>
            </a:r>
            <a:r>
              <a:rPr lang="fa-IR" baseline="0" dirty="0" smtClean="0"/>
              <a:t> علامتش به مشتق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z</a:t>
            </a:r>
            <a:r>
              <a:rPr lang="fa-IR" baseline="0" dirty="0" smtClean="0"/>
              <a:t> داره زیرا </a:t>
            </a:r>
            <a:r>
              <a:rPr lang="en-US" baseline="0" dirty="0" smtClean="0"/>
              <a:t>hi</a:t>
            </a:r>
            <a:r>
              <a:rPr lang="fa-IR" baseline="0" dirty="0" smtClean="0"/>
              <a:t> خروجی </a:t>
            </a:r>
            <a:r>
              <a:rPr lang="en-US" baseline="0" dirty="0" smtClean="0"/>
              <a:t>sigmoid</a:t>
            </a:r>
            <a:r>
              <a:rPr lang="fa-IR" baseline="0" dirty="0" smtClean="0"/>
              <a:t> است که همیشه مثبت است. مشتق </a:t>
            </a:r>
            <a:r>
              <a:rPr lang="en-US" baseline="0" dirty="0" smtClean="0"/>
              <a:t>L</a:t>
            </a:r>
            <a:r>
              <a:rPr lang="fa-IR" baseline="0" dirty="0" smtClean="0"/>
              <a:t> به مشتق </a:t>
            </a:r>
            <a:r>
              <a:rPr lang="en-US" baseline="0" dirty="0" smtClean="0"/>
              <a:t>z</a:t>
            </a:r>
            <a:r>
              <a:rPr lang="fa-IR" baseline="0" dirty="0" smtClean="0"/>
              <a:t> هم چون همه </a:t>
            </a:r>
            <a:r>
              <a:rPr lang="en-US" baseline="0" dirty="0" smtClean="0"/>
              <a:t>w</a:t>
            </a:r>
            <a:r>
              <a:rPr lang="fa-IR" baseline="0" dirty="0" smtClean="0"/>
              <a:t> را به یک صورت زیاد و کم میکند برای همین عمل است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3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عیب:</a:t>
            </a:r>
          </a:p>
          <a:p>
            <a:pPr marL="171450" indent="-171450" algn="r" rtl="1">
              <a:buFontTx/>
              <a:buChar char="-"/>
            </a:pPr>
            <a:r>
              <a:rPr lang="fa-IR" baseline="0" dirty="0" smtClean="0"/>
              <a:t>خیلی از جاها صفر و نزدیک به صفر است.</a:t>
            </a:r>
          </a:p>
          <a:p>
            <a:pPr marL="171450" indent="-171450" algn="r" rtl="1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19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برای مقدارهای مثبت همیشه گرادیان</a:t>
            </a:r>
            <a:r>
              <a:rPr lang="fa-IR" baseline="0" dirty="0" smtClean="0"/>
              <a:t>ش بزرگه و شبکه میتونه یاد بگیره.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504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0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ابعاد</a:t>
            </a:r>
            <a:r>
              <a:rPr lang="fa-IR" baseline="0" dirty="0" smtClean="0"/>
              <a:t> </a:t>
            </a:r>
            <a:r>
              <a:rPr lang="en-US" baseline="0" dirty="0" smtClean="0"/>
              <a:t>y</a:t>
            </a:r>
            <a:r>
              <a:rPr lang="fa-IR" baseline="0" dirty="0" smtClean="0"/>
              <a:t>، </a:t>
            </a:r>
            <a:r>
              <a:rPr lang="en-US" baseline="0" dirty="0" smtClean="0"/>
              <a:t>n</a:t>
            </a:r>
            <a:r>
              <a:rPr lang="fa-IR" baseline="0" dirty="0" smtClean="0"/>
              <a:t> است.</a:t>
            </a:r>
            <a:r>
              <a:rPr lang="en-US" baseline="0" dirty="0" err="1" smtClean="0"/>
              <a:t>R^n</a:t>
            </a:r>
            <a:endParaRPr lang="en-US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8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1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دوست</a:t>
            </a:r>
            <a:r>
              <a:rPr lang="fa-IR" baseline="0" dirty="0" smtClean="0"/>
              <a:t> داریم </a:t>
            </a:r>
            <a:r>
              <a:rPr lang="en-US" baseline="0" dirty="0" smtClean="0"/>
              <a:t>y^</a:t>
            </a:r>
            <a:r>
              <a:rPr lang="fa-IR" baseline="0" dirty="0" smtClean="0"/>
              <a:t> نزدیک </a:t>
            </a:r>
            <a:r>
              <a:rPr lang="en-US" baseline="0" dirty="0" smtClean="0"/>
              <a:t>y</a:t>
            </a:r>
            <a:r>
              <a:rPr lang="fa-IR" baseline="0" dirty="0" smtClean="0"/>
              <a:t> باشد و به تابعی که میزان مشابهت این دو را میسنجه </a:t>
            </a:r>
            <a:r>
              <a:rPr lang="en-US" baseline="0" dirty="0" smtClean="0"/>
              <a:t>loss </a:t>
            </a:r>
            <a:r>
              <a:rPr lang="en-US" baseline="0" dirty="0" err="1" smtClean="0"/>
              <a:t>func</a:t>
            </a:r>
            <a:r>
              <a:rPr lang="fa-IR" baseline="0" dirty="0" smtClean="0"/>
              <a:t> میگوییم که هرچه به صفر نزدیک بشه بهتره.</a:t>
            </a:r>
          </a:p>
          <a:p>
            <a:pPr algn="r" rtl="1"/>
            <a:r>
              <a:rPr lang="fa-IR" baseline="0" dirty="0" smtClean="0"/>
              <a:t>یکی از توابع پرکاربرد </a:t>
            </a:r>
            <a:r>
              <a:rPr lang="en-US" baseline="0" dirty="0" smtClean="0"/>
              <a:t>(y^-y)^2</a:t>
            </a:r>
            <a:r>
              <a:rPr lang="fa-IR" baseline="0" dirty="0" smtClean="0"/>
              <a:t> هست.</a:t>
            </a:r>
          </a:p>
          <a:p>
            <a:pPr algn="r" rtl="1"/>
            <a:r>
              <a:rPr lang="fa-IR" baseline="0" dirty="0" smtClean="0"/>
              <a:t>خطای کلی مدل میشه میانگین همه خطای سمپل‌ها.</a:t>
            </a:r>
          </a:p>
          <a:p>
            <a:pPr algn="r" rtl="1"/>
            <a:r>
              <a:rPr lang="fa-IR" baseline="0" dirty="0" smtClean="0"/>
              <a:t>با مینیمم کردن این تابع </a:t>
            </a:r>
            <a:r>
              <a:rPr lang="en-US" baseline="0" dirty="0" smtClean="0"/>
              <a:t>L</a:t>
            </a:r>
            <a:r>
              <a:rPr lang="fa-IR" baseline="0" dirty="0" smtClean="0"/>
              <a:t> میرسیم به </a:t>
            </a:r>
            <a:r>
              <a:rPr lang="en-US" baseline="0" dirty="0" smtClean="0"/>
              <a:t>w*</a:t>
            </a:r>
            <a:r>
              <a:rPr lang="fa-IR" baseline="0" dirty="0" smtClean="0"/>
              <a:t> و </a:t>
            </a:r>
            <a:r>
              <a:rPr lang="en-US" baseline="0" dirty="0" smtClean="0"/>
              <a:t>b*</a:t>
            </a:r>
            <a:r>
              <a:rPr lang="fa-IR" baseline="0" dirty="0" smtClean="0"/>
              <a:t> که میشن بهینه‌ترین‌ها.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8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50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اثبات</a:t>
            </a:r>
            <a:r>
              <a:rPr lang="fa-IR" baseline="0" dirty="0" smtClean="0"/>
              <a:t> </a:t>
            </a:r>
            <a:r>
              <a:rPr lang="en-US" baseline="0" dirty="0" smtClean="0"/>
              <a:t>min square error</a:t>
            </a:r>
          </a:p>
          <a:p>
            <a:pPr algn="r" rtl="1"/>
            <a:r>
              <a:rPr lang="fa-IR" baseline="0" dirty="0" smtClean="0"/>
              <a:t>آبی میگه احتمال نداره یه نمونه تو چپ‌ترین اتفاق بیفته.</a:t>
            </a:r>
          </a:p>
          <a:p>
            <a:pPr algn="r" rtl="1"/>
            <a:r>
              <a:rPr lang="fa-IR" baseline="0" dirty="0" smtClean="0"/>
              <a:t>سبز تفاوتی بینشون قائل نمیشه.</a:t>
            </a:r>
          </a:p>
          <a:p>
            <a:pPr algn="r" rtl="1"/>
            <a:r>
              <a:rPr lang="fa-IR" baseline="0" dirty="0" smtClean="0"/>
              <a:t>بنفش تجمع رو اشتباه نشون میده.</a:t>
            </a:r>
          </a:p>
          <a:p>
            <a:pPr algn="r" rtl="1"/>
            <a:r>
              <a:rPr lang="en-US" baseline="0" dirty="0" smtClean="0"/>
              <a:t>Likelihood</a:t>
            </a:r>
            <a:r>
              <a:rPr lang="fa-IR" baseline="0" dirty="0" smtClean="0"/>
              <a:t> یعنی احتمال مشاهده شدن یک نمونه به شرط پارامترهای مدل.</a:t>
            </a:r>
          </a:p>
          <a:p>
            <a:pPr algn="r" rtl="1"/>
            <a:r>
              <a:rPr lang="fa-IR" baseline="0" dirty="0" smtClean="0"/>
              <a:t>اگر </a:t>
            </a:r>
            <a:r>
              <a:rPr lang="en-US" baseline="0" dirty="0" smtClean="0"/>
              <a:t>n</a:t>
            </a:r>
            <a:r>
              <a:rPr lang="fa-IR" baseline="0" dirty="0" smtClean="0"/>
              <a:t> پدیده از هم مستقل باشن، </a:t>
            </a:r>
            <a:r>
              <a:rPr lang="en-US" baseline="0" dirty="0" smtClean="0"/>
              <a:t>likelihood</a:t>
            </a:r>
            <a:r>
              <a:rPr lang="fa-IR" baseline="0" dirty="0" smtClean="0"/>
              <a:t> کل پدیده‌ها میشه ضربشون، </a:t>
            </a:r>
            <a:r>
              <a:rPr lang="en-US" baseline="0" dirty="0" smtClean="0"/>
              <a:t>max</a:t>
            </a:r>
            <a:r>
              <a:rPr lang="fa-IR" baseline="0" dirty="0" smtClean="0"/>
              <a:t> میکنیم که میو و واریانس انتخاب میکنیم تا </a:t>
            </a:r>
            <a:r>
              <a:rPr lang="en-US" baseline="0" dirty="0" smtClean="0"/>
              <a:t>likelihood</a:t>
            </a:r>
            <a:r>
              <a:rPr lang="fa-IR" baseline="0" dirty="0" smtClean="0"/>
              <a:t> برای کل پدیده </a:t>
            </a:r>
            <a:r>
              <a:rPr lang="en-US" baseline="0" dirty="0" smtClean="0"/>
              <a:t>max</a:t>
            </a:r>
            <a:r>
              <a:rPr lang="fa-IR" baseline="0" dirty="0" smtClean="0"/>
              <a:t> بشه.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845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baseline="0" dirty="0" smtClean="0"/>
              <a:t>در اینجا میانگین نویز صفره چون درسته نویز داریم ولی بالاخره در آخر درست پیش‌بینی می‌کنیم.</a:t>
            </a:r>
          </a:p>
          <a:p>
            <a:pPr algn="r" rtl="1"/>
            <a:r>
              <a:rPr lang="en-US" baseline="0" dirty="0" smtClean="0"/>
              <a:t>Likelihood</a:t>
            </a:r>
            <a:r>
              <a:rPr lang="fa-IR" baseline="0" dirty="0" smtClean="0"/>
              <a:t> به ما میگه </a:t>
            </a:r>
            <a:r>
              <a:rPr lang="en-US" baseline="0" dirty="0" smtClean="0"/>
              <a:t>y^</a:t>
            </a:r>
            <a:r>
              <a:rPr lang="fa-IR" baseline="0" dirty="0" smtClean="0"/>
              <a:t> اکیه یا نه.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61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لگاریتم</a:t>
            </a:r>
            <a:r>
              <a:rPr lang="fa-IR" baseline="0" dirty="0" smtClean="0"/>
              <a:t> خوبه چون:</a:t>
            </a:r>
          </a:p>
          <a:p>
            <a:pPr marL="171450" indent="-171450" algn="r" rtl="1">
              <a:buFontTx/>
              <a:buChar char="-"/>
            </a:pPr>
            <a:r>
              <a:rPr lang="fa-IR" baseline="0" dirty="0" smtClean="0"/>
              <a:t>یکنواست</a:t>
            </a:r>
          </a:p>
          <a:p>
            <a:pPr marL="171450" indent="-171450" algn="r" rtl="1">
              <a:buFontTx/>
              <a:buChar char="-"/>
            </a:pPr>
            <a:r>
              <a:rPr lang="en-US" baseline="0" dirty="0" smtClean="0"/>
              <a:t>Log</a:t>
            </a:r>
            <a:r>
              <a:rPr lang="fa-IR" baseline="0" dirty="0" smtClean="0"/>
              <a:t> توی محاسبات راحت‌تره.</a:t>
            </a:r>
          </a:p>
          <a:p>
            <a:pPr marL="0" indent="0" algn="r" rtl="1">
              <a:buFontTx/>
              <a:buNone/>
            </a:pPr>
            <a:endParaRPr lang="fa-IR" baseline="0" dirty="0" smtClean="0"/>
          </a:p>
          <a:p>
            <a:pPr marL="0" indent="0" algn="r" rtl="1">
              <a:buFontTx/>
              <a:buNone/>
            </a:pPr>
            <a:r>
              <a:rPr lang="fa-IR" baseline="0" dirty="0" smtClean="0"/>
              <a:t>در اینجا </a:t>
            </a:r>
            <a:r>
              <a:rPr lang="en-US" baseline="0" dirty="0" smtClean="0"/>
              <a:t>log</a:t>
            </a:r>
            <a:r>
              <a:rPr lang="fa-IR" baseline="0" dirty="0" smtClean="0"/>
              <a:t> رو ماکسیمم میکنیم یا </a:t>
            </a:r>
            <a:r>
              <a:rPr lang="en-US" baseline="0" dirty="0" smtClean="0"/>
              <a:t>log-</a:t>
            </a:r>
            <a:r>
              <a:rPr lang="fa-IR" baseline="0" dirty="0" smtClean="0"/>
              <a:t> را مینیمم.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1F1EFD-4DB2-43D0-B7EF-67A500379E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0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01406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709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76">
  <a:themeElements>
    <a:clrScheme name="Theme7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395</Words>
  <Application>Microsoft Office PowerPoint</Application>
  <PresentationFormat>On-screen Show (4:3)</PresentationFormat>
  <Paragraphs>57</Paragraphs>
  <Slides>37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Theme76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18</cp:revision>
  <dcterms:created xsi:type="dcterms:W3CDTF">2023-10-22T18:03:12Z</dcterms:created>
  <dcterms:modified xsi:type="dcterms:W3CDTF">2023-10-23T14:22:23Z</dcterms:modified>
  <cp:category/>
</cp:coreProperties>
</file>